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ângu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ângu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ângulo de cantos arredondado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ângulo de cantos arredondado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ítu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6" name="Espaço Reservado para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7" name="Espaço Reservado para Conteúd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ítu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25" name="Espaço Reservado para Tex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8" name="Espaço Reservado para Conteúd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24" name="Espaço Reservado para Rodap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29" name="Espaço Reservado para Rodap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Imagem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ço Reservado para Conteúd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Conteúd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ço Reservado para Conteúd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ector reto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ítulo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5" name="Subtítulo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1" name="Espaço Reservado para Dat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18" name="Espaço Reservado para Rodapé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Imagem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ítu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6" name="Espaço Reservado para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7" name="Espaço Reservado para Conteúd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ítu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25" name="Espaço Reservado para Tex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8" name="Espaço Reservado para Conteúd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24" name="Espaço Reservado para Rodap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29" name="Espaço Reservado para Rodap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Imagem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ângu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ângu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ângu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ângu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ângu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Títu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Título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1" name="Espaço Reservado para Texto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7" name="Espaço Reservado para Dat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160035-72A0-4152-AA3F-EED227EAC394}" type="datetimeFigureOut">
              <a:rPr lang="pt-BR" smtClean="0"/>
              <a:t>23/4/2013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8A965B9-B8FD-4F94-8E50-EDB626F2578D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Títu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Ensino de Filosofia no Ensino Médio de uma Instituição Privada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Ideal e Real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627784" y="573325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Belo Horizonte</a:t>
            </a:r>
          </a:p>
          <a:p>
            <a:pPr algn="ctr"/>
            <a:r>
              <a:rPr lang="pt-BR" dirty="0" smtClean="0"/>
              <a:t>2013</a:t>
            </a:r>
            <a:endParaRPr lang="pt-BR" dirty="0"/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Os alunos manifestaram elevado nível de criticidade. Possuíam domínio de termos técnicos da Filosofia, tais como: ontologia, dialética, necessidade e liberdade, alienação etc.</a:t>
            </a:r>
            <a:endParaRPr lang="pt-BR" dirty="0"/>
          </a:p>
        </p:txBody>
      </p:sp>
      <p:pic>
        <p:nvPicPr>
          <p:cNvPr id="5" name="Espaço Reservado para Conteúdo 4" descr="images (1)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3645024"/>
            <a:ext cx="3915593" cy="2843510"/>
          </a:xfr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3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images (2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3816424" cy="3096343"/>
          </a:xfrm>
        </p:spPr>
      </p:pic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No final do debate, o professor problematizou as opiniões de alguns, levando-os à uma reflexão crítica acerca do que haviam colocado, uns discordaram de algumas colocações e outros concordaram, sempre em um diálogo muito rico e reflexivo.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Não foi percebido durante a aula dispersões, conversas paralelas e falta de atenção que comprometessem o debate.</a:t>
            </a:r>
          </a:p>
          <a:p>
            <a:r>
              <a:rPr lang="pt-BR" dirty="0" smtClean="0"/>
              <a:t>Interessante destacar que a maioria dos alunos copiavam o que estava em discussão e as novas informações dadas pelo professor.</a:t>
            </a:r>
            <a:endParaRPr lang="pt-BR" dirty="0"/>
          </a:p>
        </p:txBody>
      </p:sp>
      <p:pic>
        <p:nvPicPr>
          <p:cNvPr id="5" name="Espaço Reservado para Conteúdo 4" descr="levantando-a-mc3a3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17409" y="1481138"/>
            <a:ext cx="3300181" cy="4525962"/>
          </a:xfr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Espaço Reservado para Conteúdo 4" descr="filosofia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23528" y="2967335"/>
            <a:ext cx="8136904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Por fim, a aula foi concluída com uma síntese, feita pelo professor, de todo o assunto discutido.</a:t>
            </a:r>
            <a:endParaRPr lang="pt-BR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leitormenino.pn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39552" y="3429000"/>
            <a:ext cx="5473700" cy="3240088"/>
          </a:xfrm>
        </p:spPr>
      </p:pic>
      <p:sp>
        <p:nvSpPr>
          <p:cNvPr id="6" name="CaixaDeTexto 5"/>
          <p:cNvSpPr txBox="1"/>
          <p:nvPr/>
        </p:nvSpPr>
        <p:spPr>
          <a:xfrm>
            <a:off x="683568" y="764704"/>
            <a:ext cx="6408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Os alunos também estão se preparando para a 4ª Olimpíada Latino Americana de Filosofia. Se encontram uma vez por semana, fora do horário de aula, para estudarem juntos, sendo orientados pelo Prof. Renato. </a:t>
            </a:r>
            <a:endParaRPr lang="pt-BR" sz="2400" dirty="0"/>
          </a:p>
        </p:txBody>
      </p:sp>
    </p:spTree>
  </p:cSld>
  <p:clrMapOvr>
    <a:masterClrMapping/>
  </p:clrMapOvr>
  <p:transition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480735_474424512598994_1966037012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2705869" cy="2592288"/>
          </a:xfrm>
          <a:prstGeom prst="rect">
            <a:avLst/>
          </a:prstGeom>
        </p:spPr>
      </p:pic>
      <p:pic>
        <p:nvPicPr>
          <p:cNvPr id="3" name="Imagem 2" descr="162978_117865468281186_6369469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3284984"/>
            <a:ext cx="2304256" cy="2528761"/>
          </a:xfrm>
          <a:prstGeom prst="rect">
            <a:avLst/>
          </a:prstGeom>
        </p:spPr>
      </p:pic>
      <p:pic>
        <p:nvPicPr>
          <p:cNvPr id="4" name="Imagem 3" descr="61525_438288929586125_526053997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3933056"/>
            <a:ext cx="2304256" cy="2492896"/>
          </a:xfrm>
          <a:prstGeom prst="rect">
            <a:avLst/>
          </a:prstGeom>
        </p:spPr>
      </p:pic>
      <p:pic>
        <p:nvPicPr>
          <p:cNvPr id="5" name="Imagem 4" descr="406612_102548913252451_565545750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3501008"/>
            <a:ext cx="2304256" cy="2736304"/>
          </a:xfrm>
          <a:prstGeom prst="rect">
            <a:avLst/>
          </a:prstGeom>
        </p:spPr>
      </p:pic>
      <p:pic>
        <p:nvPicPr>
          <p:cNvPr id="6" name="Imagem 5" descr="562504_398516680246309_106852517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72200" y="332656"/>
            <a:ext cx="2218556" cy="237626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 rot="10107750" flipV="1">
            <a:off x="3347864" y="1340768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err="1" smtClean="0">
                <a:latin typeface="Monotype Corsiva" pitchFamily="66" charset="0"/>
              </a:rPr>
              <a:t>The</a:t>
            </a:r>
            <a:r>
              <a:rPr lang="pt-BR" sz="4000" b="1" dirty="0" smtClean="0">
                <a:latin typeface="Monotype Corsiva" pitchFamily="66" charset="0"/>
              </a:rPr>
              <a:t> </a:t>
            </a:r>
            <a:r>
              <a:rPr lang="pt-BR" sz="4000" b="1" dirty="0" err="1" smtClean="0">
                <a:latin typeface="Monotype Corsiva" pitchFamily="66" charset="0"/>
              </a:rPr>
              <a:t>End</a:t>
            </a:r>
            <a:endParaRPr lang="pt-BR" sz="4000" b="1" dirty="0">
              <a:latin typeface="Monotype Corsiva" pitchFamily="66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lu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filei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436096" y="3284984"/>
            <a:ext cx="3312368" cy="2582416"/>
          </a:xfrm>
        </p:spPr>
      </p:pic>
      <p:sp>
        <p:nvSpPr>
          <p:cNvPr id="4" name="Retângulo 3"/>
          <p:cNvSpPr/>
          <p:nvPr/>
        </p:nvSpPr>
        <p:spPr>
          <a:xfrm>
            <a:off x="1331641" y="1772816"/>
            <a:ext cx="381642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pt-BR" sz="2400" b="1" dirty="0">
                <a:latin typeface="Cambria" pitchFamily="18" charset="0"/>
              </a:rPr>
              <a:t>... a tarefa do professor, ao</a:t>
            </a:r>
          </a:p>
          <a:p>
            <a:pPr algn="just"/>
            <a:r>
              <a:rPr lang="pt-BR" sz="2400" b="1" dirty="0">
                <a:latin typeface="Cambria" pitchFamily="18" charset="0"/>
              </a:rPr>
              <a:t>desenvolver habilidades,</a:t>
            </a:r>
          </a:p>
          <a:p>
            <a:pPr algn="just"/>
            <a:r>
              <a:rPr lang="pt-BR" sz="2400" b="1" dirty="0">
                <a:latin typeface="Cambria" pitchFamily="18" charset="0"/>
              </a:rPr>
              <a:t>não é incutir valores,</a:t>
            </a:r>
          </a:p>
          <a:p>
            <a:pPr algn="just"/>
            <a:r>
              <a:rPr lang="pt-BR" sz="2400" b="1" dirty="0">
                <a:latin typeface="Cambria" pitchFamily="18" charset="0"/>
              </a:rPr>
              <a:t>doutrinar, mas sim</a:t>
            </a:r>
          </a:p>
          <a:p>
            <a:pPr algn="just"/>
            <a:r>
              <a:rPr lang="pt-BR" sz="2400" b="1" dirty="0">
                <a:latin typeface="Cambria" pitchFamily="18" charset="0"/>
              </a:rPr>
              <a:t>“despertar os jovens para</a:t>
            </a:r>
          </a:p>
          <a:p>
            <a:pPr algn="just"/>
            <a:r>
              <a:rPr lang="pt-BR" sz="2400" b="1" dirty="0">
                <a:latin typeface="Cambria" pitchFamily="18" charset="0"/>
              </a:rPr>
              <a:t>a </a:t>
            </a:r>
            <a:r>
              <a:rPr lang="pt-BR" sz="2400" b="1" dirty="0" smtClean="0">
                <a:latin typeface="Cambria" pitchFamily="18" charset="0"/>
              </a:rPr>
              <a:t>reflexão filosófica </a:t>
            </a:r>
            <a:r>
              <a:rPr lang="pt-BR" sz="2400" b="1" dirty="0">
                <a:latin typeface="Cambria" pitchFamily="18" charset="0"/>
              </a:rPr>
              <a:t>...</a:t>
            </a:r>
            <a:endParaRPr lang="pt-BR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Colégio santo </a:t>
            </a:r>
            <a:r>
              <a:rPr lang="pt-BR" dirty="0" err="1" smtClean="0"/>
              <a:t>agostinho</a:t>
            </a:r>
            <a:r>
              <a:rPr lang="pt-BR" dirty="0" smtClean="0"/>
              <a:t> (CSA) </a:t>
            </a:r>
            <a:br>
              <a:rPr lang="pt-BR" dirty="0" smtClean="0"/>
            </a:br>
            <a:r>
              <a:rPr lang="pt-BR" dirty="0" smtClean="0"/>
              <a:t>unidade belo horizonte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200" b="1" dirty="0" smtClean="0"/>
              <a:t>MISSÃO:</a:t>
            </a:r>
          </a:p>
          <a:p>
            <a:r>
              <a:rPr lang="pt-BR" sz="2200" dirty="0" smtClean="0"/>
              <a:t>"</a:t>
            </a:r>
            <a:r>
              <a:rPr lang="pt-BR" sz="2200" dirty="0" smtClean="0"/>
              <a:t>O Colégio Santo Agostinho é uma instituição católica que, a partir dos valores cristãos e da filosofia agostiniana, tem como missão criar condições para que seus alunos possam assumir com autonomia e responsabilidade o protagonismo de sua própria formação integral (integrada, crítica e criativa) </a:t>
            </a:r>
            <a:r>
              <a:rPr lang="pt-BR" sz="2200" dirty="0" smtClean="0"/>
              <a:t>na realidade”</a:t>
            </a:r>
            <a:endParaRPr lang="pt-BR" sz="2200" dirty="0"/>
          </a:p>
        </p:txBody>
      </p:sp>
      <p:pic>
        <p:nvPicPr>
          <p:cNvPr id="5" name="Espaço Reservado para Conteúdo 4" descr="549901_395205323907976_139937637_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628800"/>
            <a:ext cx="4343400" cy="4104456"/>
          </a:xfr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pp_2_17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4191000" cy="3254824"/>
          </a:xfrm>
        </p:spPr>
      </p:pic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32500" lnSpcReduction="20000"/>
          </a:bodyPr>
          <a:lstStyle/>
          <a:p>
            <a:pPr>
              <a:buNone/>
            </a:pPr>
            <a:endParaRPr lang="pt-BR" dirty="0" smtClean="0"/>
          </a:p>
          <a:p>
            <a:pPr>
              <a:lnSpc>
                <a:spcPct val="120000"/>
              </a:lnSpc>
            </a:pPr>
            <a:r>
              <a:rPr lang="pt-BR" sz="4900" dirty="0" smtClean="0">
                <a:latin typeface="Cambria" pitchFamily="18" charset="0"/>
              </a:rPr>
              <a:t>O </a:t>
            </a:r>
            <a:r>
              <a:rPr lang="pt-BR" sz="4900" dirty="0" smtClean="0">
                <a:latin typeface="Cambria" pitchFamily="18" charset="0"/>
              </a:rPr>
              <a:t>Santo Agostinho é um colégio católico, que pertence à Ordem de Santo Agostinho (</a:t>
            </a:r>
            <a:r>
              <a:rPr lang="pt-BR" sz="4900" dirty="0" err="1" smtClean="0">
                <a:latin typeface="Cambria" pitchFamily="18" charset="0"/>
              </a:rPr>
              <a:t>OSA</a:t>
            </a:r>
            <a:r>
              <a:rPr lang="pt-BR" sz="4900" dirty="0" smtClean="0">
                <a:latin typeface="Cambria" pitchFamily="18" charset="0"/>
              </a:rPr>
              <a:t>). Assim, constitui uma OPÇÃO para os pais que desejam para os seus filhos uma educação que se desenvolve a partir dos VALORES CRISTÃOS, aliados a um grande nível de exigência nos estudos. Toda a prática é norteada e iluminada pela Filosofia e Espiritualidade de Santo Agostinho. Desde esse ponto de vista, valorizamos as cinco dimensões da PESSOA HUMANA (centro absolutamente prioritário de nosso modelo educativo), que são:</a:t>
            </a:r>
          </a:p>
          <a:p>
            <a:pPr>
              <a:lnSpc>
                <a:spcPct val="120000"/>
              </a:lnSpc>
            </a:pPr>
            <a:r>
              <a:rPr lang="pt-BR" sz="4900" dirty="0" smtClean="0">
                <a:latin typeface="Cambria" pitchFamily="18" charset="0"/>
              </a:rPr>
              <a:t/>
            </a:r>
            <a:br>
              <a:rPr lang="pt-BR" sz="4900" dirty="0" smtClean="0">
                <a:latin typeface="Cambria" pitchFamily="18" charset="0"/>
              </a:rPr>
            </a:br>
            <a:r>
              <a:rPr lang="pt-BR" sz="4900" dirty="0" smtClean="0">
                <a:latin typeface="Cambria" pitchFamily="18" charset="0"/>
              </a:rPr>
              <a:t>PESSOAL, CRÍTICO-TRANSFORMADORA, COMUNITÁRIA, TRANSCENDENTAL E ECOLÓGICO-CÓSMICA.</a:t>
            </a:r>
          </a:p>
          <a:p>
            <a:pPr>
              <a:lnSpc>
                <a:spcPct val="120000"/>
              </a:lnSpc>
            </a:pPr>
            <a:endParaRPr lang="pt-BR" sz="4900" dirty="0">
              <a:latin typeface="Cambria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932040" y="1340768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Cambria" pitchFamily="18" charset="0"/>
              </a:rPr>
              <a:t>IDENTIDADE</a:t>
            </a:r>
            <a:endParaRPr lang="pt-BR" sz="1600" b="1" dirty="0">
              <a:latin typeface="Cambria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hecke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Um pouco da História...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pt-BR" sz="1300" dirty="0" smtClean="0">
                <a:latin typeface="Cambria" pitchFamily="18" charset="0"/>
              </a:rPr>
              <a:t>Primeiro de março de 1934. Os padres Agostinianos, recém chegados da Espanha, fundam o Colégio Santo Agostinho, em Belo Horizonte. Na época, a jovem capital mineira contava com 170 mil habitantes, que viviam a pacata vida de um ambiente bucólico do início do século.</a:t>
            </a:r>
          </a:p>
          <a:p>
            <a:r>
              <a:rPr lang="pt-BR" sz="1300" dirty="0" smtClean="0">
                <a:latin typeface="Cambria" pitchFamily="18" charset="0"/>
              </a:rPr>
              <a:t>O primeiro passo foi dado pelo padre Carlos </a:t>
            </a:r>
            <a:r>
              <a:rPr lang="pt-BR" sz="1300" dirty="0" err="1" smtClean="0">
                <a:latin typeface="Cambria" pitchFamily="18" charset="0"/>
              </a:rPr>
              <a:t>Vicuña</a:t>
            </a:r>
            <a:r>
              <a:rPr lang="pt-BR" sz="1300" dirty="0" smtClean="0">
                <a:latin typeface="Cambria" pitchFamily="18" charset="0"/>
              </a:rPr>
              <a:t>, com o aluguel das primeiras instalações, situadas na esquina da Avenida Olegário Maciel (então, Av. São Francisco) com Rua Tupis. No dia 28 de agosto de 1935, era colocada a pedra fundamental do novo prédio, num terreno com área de 14.000 </a:t>
            </a:r>
            <a:r>
              <a:rPr lang="pt-BR" sz="1300" dirty="0" err="1" smtClean="0">
                <a:latin typeface="Cambria" pitchFamily="18" charset="0"/>
              </a:rPr>
              <a:t>m2</a:t>
            </a:r>
            <a:r>
              <a:rPr lang="pt-BR" sz="1300" dirty="0" smtClean="0">
                <a:latin typeface="Cambria" pitchFamily="18" charset="0"/>
              </a:rPr>
              <a:t>, e, no ano seguinte, começavam as obras de construção do Colégio, no endereço atual, na esquina da Av. Amazonas e ruas Aimorés e Araguari. A inauguração se deu no dia 28 de março de 1936 e foi destaque na imprensa na época. Acréscimos e novos prédios foram sendo feitos, inclusive a Igreja da Paróquia Nossa Senhora da Consolação e Correia, enquanto, em torno do colégio, foi crescendo um bairro elegante, que recebeu o nome de Santo Agostinho.</a:t>
            </a:r>
            <a:br>
              <a:rPr lang="pt-BR" sz="1300" dirty="0" smtClean="0">
                <a:latin typeface="Cambria" pitchFamily="18" charset="0"/>
              </a:rPr>
            </a:br>
            <a:endParaRPr lang="pt-BR" sz="1300" dirty="0">
              <a:latin typeface="Cambria" pitchFamily="18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pt-BR" sz="1300" dirty="0" smtClean="0">
                <a:latin typeface="Cambria" pitchFamily="18" charset="0"/>
              </a:rPr>
              <a:t>Ao longo das décadas seguintes, o Colégio Santo Agostinho formou gerações e se consolidou como uma das mais importantes instituições educacionais do País. Por suas salas de aula passaram importantes nomes das cenas política, social e cultural, que se destacaram na construção da história de Minas e do Brasil. Atualmente, cerca de 3800 alunos estudam no Santo Agostinho de Belo Horizonte, da Educação Infantil ao Ensino Médio.</a:t>
            </a:r>
          </a:p>
          <a:p>
            <a:endParaRPr lang="pt-BR" sz="1300" dirty="0"/>
          </a:p>
        </p:txBody>
      </p:sp>
      <p:pic>
        <p:nvPicPr>
          <p:cNvPr id="5" name="Imagem 4" descr="pp_41_1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3861048"/>
            <a:ext cx="4070226" cy="273253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dirty="0" smtClean="0">
                <a:latin typeface="Bookman Old Style" pitchFamily="18" charset="0"/>
              </a:rPr>
              <a:t>Ensino de Filosofia no Ensino Médio do CSA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5402560" cy="3063569"/>
          </a:xfrm>
        </p:spPr>
        <p:txBody>
          <a:bodyPr>
            <a:normAutofit/>
          </a:bodyPr>
          <a:lstStyle/>
          <a:p>
            <a:r>
              <a:rPr lang="pt-BR" sz="2400" dirty="0" smtClean="0"/>
              <a:t>As aulas de Filosofia no CSA são distribuídas nos três anos do Ensino Médio. As turmas têm duas aulas por semana, ministradas por professores com nível de Mestrado e Doutorado na área.</a:t>
            </a:r>
            <a:endParaRPr lang="pt-BR" sz="2400" dirty="0"/>
          </a:p>
        </p:txBody>
      </p:sp>
      <p:pic>
        <p:nvPicPr>
          <p:cNvPr id="7" name="Espaço Reservado para Conteúdo 6" descr="csa-campeão-logo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004048" y="4221088"/>
            <a:ext cx="3382144" cy="2232248"/>
          </a:xfr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Participamos de uma aula de quarenta e cinco minutos na turma do 1º Ano do Ensino Médio, ministrada pelo Prof. Renato Daniel Araújo de Faria, </a:t>
            </a:r>
            <a:r>
              <a:rPr lang="pt-BR" dirty="0" err="1" smtClean="0"/>
              <a:t>Ms</a:t>
            </a:r>
            <a:r>
              <a:rPr lang="pt-BR" dirty="0" smtClean="0"/>
              <a:t>. em Filosofia pela </a:t>
            </a:r>
            <a:r>
              <a:rPr lang="pt-BR" dirty="0" err="1" smtClean="0"/>
              <a:t>FAJE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5" name="Espaço Reservado para Conteúdo 4" descr="180_VAN_FILOSOFIA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3140968"/>
            <a:ext cx="4174232" cy="3074775"/>
          </a:xfr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dirty="0" smtClean="0"/>
              <a:t>A aula...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 smtClean="0"/>
              <a:t>Teve como tema “A questão do trabalho: Geração de Riqueza ou Geração de Pobreza?”, trabalhando-se no viés da Filosofia Marxista.</a:t>
            </a:r>
          </a:p>
          <a:p>
            <a:r>
              <a:rPr lang="pt-BR" dirty="0" smtClean="0"/>
              <a:t>Havia na sala aproximadamente 35 alunos.</a:t>
            </a:r>
            <a:endParaRPr lang="pt-BR" dirty="0"/>
          </a:p>
        </p:txBody>
      </p:sp>
      <p:pic>
        <p:nvPicPr>
          <p:cNvPr id="5" name="Espaço Reservado para Conteúdo 4" descr="imag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772816"/>
            <a:ext cx="3456384" cy="4248472"/>
          </a:xfrm>
        </p:spPr>
      </p:pic>
    </p:spTree>
  </p:cSld>
  <p:clrMapOvr>
    <a:masterClrMapping/>
  </p:clrMapOvr>
  <p:transition>
    <p:checke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 smtClean="0"/>
              <a:t>O Professor usou como metodologia o debate crítico-reflexivo, mediando a discussão, enquanto os alunos davam a sua opinião, interviam, questionavam, discordavam etc.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 smtClean="0"/>
              <a:t>Houve participação de cerca de 85% dos alunos. Percebemos que o professor não precisava s esforçar através de longas motivações para que a turma se envolvesse, pois, quando um terminava de falar outros quatro já levantavam a mão esperando sua vez.</a:t>
            </a:r>
            <a:endParaRPr lang="pt-BR" dirty="0"/>
          </a:p>
        </p:txBody>
      </p:sp>
    </p:spTree>
  </p:cSld>
  <p:clrMapOvr>
    <a:masterClrMapping/>
  </p:clrMapOvr>
  <p:transition>
    <p:wheel spokes="8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iagem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gem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gem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ívico">
  <a:themeElements>
    <a:clrScheme name="Cívico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Viagem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gem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gem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152</TotalTime>
  <Words>672</Words>
  <Application>Microsoft Office PowerPoint</Application>
  <PresentationFormat>Apresentação na tela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8</vt:i4>
      </vt:variant>
      <vt:variant>
        <vt:lpstr>Títulos de slides</vt:lpstr>
      </vt:variant>
      <vt:variant>
        <vt:i4>15</vt:i4>
      </vt:variant>
    </vt:vector>
  </HeadingPairs>
  <TitlesOfParts>
    <vt:vector size="23" baseType="lpstr">
      <vt:lpstr>Urbano</vt:lpstr>
      <vt:lpstr>Viagem</vt:lpstr>
      <vt:lpstr>Mediano</vt:lpstr>
      <vt:lpstr>Cívico</vt:lpstr>
      <vt:lpstr>1_Mediano</vt:lpstr>
      <vt:lpstr>Concurso</vt:lpstr>
      <vt:lpstr>Opulento</vt:lpstr>
      <vt:lpstr>1_Viagem</vt:lpstr>
      <vt:lpstr>Ensino de Filosofia no Ensino Médio de uma Instituição Privada</vt:lpstr>
      <vt:lpstr>Slide 2</vt:lpstr>
      <vt:lpstr>Colégio santo agostinho (CSA)  unidade belo horizonte</vt:lpstr>
      <vt:lpstr>Slide 4</vt:lpstr>
      <vt:lpstr>Um pouco da História...</vt:lpstr>
      <vt:lpstr>Ensino de Filosofia no Ensino Médio do CSA </vt:lpstr>
      <vt:lpstr>Slide 7</vt:lpstr>
      <vt:lpstr>A aula...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CSA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Ensino de Filosofia no Ensino Médio de uma Instituição Privada</dc:title>
  <dc:creator>Admin</dc:creator>
  <cp:lastModifiedBy>Admin</cp:lastModifiedBy>
  <cp:revision>16</cp:revision>
  <dcterms:created xsi:type="dcterms:W3CDTF">2013-04-23T18:56:27Z</dcterms:created>
  <dcterms:modified xsi:type="dcterms:W3CDTF">2013-04-23T21:28:45Z</dcterms:modified>
</cp:coreProperties>
</file>